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y="5143500" cx="9144000"/>
  <p:notesSz cx="6858000" cy="9144000"/>
  <p:embeddedFontLst>
    <p:embeddedFont>
      <p:font typeface="Roboto"/>
      <p:regular r:id="rId111"/>
      <p:bold r:id="rId112"/>
      <p:italic r:id="rId113"/>
      <p:boldItalic r:id="rId1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E776E4-A0AA-48D7-B0E8-823D87D6A974}">
  <a:tblStyle styleId="{F3E776E4-A0AA-48D7-B0E8-823D87D6A9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Roboto-boldItalic.fntdata"/><Relationship Id="rId18" Type="http://schemas.openxmlformats.org/officeDocument/2006/relationships/slide" Target="slides/slide12.xml"/><Relationship Id="rId113" Type="http://schemas.openxmlformats.org/officeDocument/2006/relationships/font" Target="fonts/Roboto-italic.fntdata"/><Relationship Id="rId112" Type="http://schemas.openxmlformats.org/officeDocument/2006/relationships/font" Target="fonts/Roboto-bold.fntdata"/><Relationship Id="rId111" Type="http://schemas.openxmlformats.org/officeDocument/2006/relationships/font" Target="fonts/Roboto-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ead1497e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ead1497e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a81c1eaa2c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a81c1eaa2c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a81c1eaa2c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a81c1eaa2c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a81c1eaa2c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a81c1eaa2c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81c1eaa2c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a81c1eaa2c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a81c1eaa2c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a81c1eaa2c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ead1497e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ead1497e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85b3266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85b3266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85b3266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85b3266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85b32662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85b32662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85b32662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85b32662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85b32662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85b32662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85b32662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85b32662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85b32662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85b32662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85b32662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85b32662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ead1497e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ead1497e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85b32662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85b32662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85b32662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85b32662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5b1bf92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5b1bf92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5b1bf925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5b1bf925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064557e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064557e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5b1bf925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5b1bf925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064557e7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064557e7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5b1bf925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5b1bf925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5b1bf925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5b1bf925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5b1bf925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5b1bf925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9629e93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9629e93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5b1bf925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5b1bf925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5b1bf925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5b1bf925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064557e7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064557e7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064557e7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064557e7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064557e7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b064557e7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b064557e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b064557e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b064557e7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b064557e7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064557e7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b064557e7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064557e7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064557e7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064557e7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b064557e7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5b1bf92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5b1bf92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064557e7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064557e7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064557e7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064557e7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064557e7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064557e7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b064557e7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b064557e7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b064557e7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b064557e7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b064557e7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b064557e7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064557e7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064557e7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b064557e7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b064557e7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b064557e7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b064557e7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b064557e7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b064557e7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ead1497e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ead1497e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b064557e7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b064557e7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b064557e79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b064557e79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b064557e7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b064557e7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b064557e7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b064557e7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785b32662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785b32662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b068fa9e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b068fa9e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068fa9e3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068fa9e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b068fa9e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b068fa9e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068fa9e3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068fa9e3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068fa9e3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068fa9e3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ead1497e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ead1497e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b068fa9e3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b068fa9e3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b068fa9e3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b068fa9e3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b068fa9e3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b068fa9e3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b068fa9e3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b068fa9e3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b068fa9e3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b068fa9e3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b068fa9e3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b068fa9e3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068fa9e3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068fa9e3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b068fa9e3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b068fa9e3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b068fa9e3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b068fa9e3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785b32662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785b32662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ead1497e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ead1497e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b068fa9e3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b068fa9e3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a81c1eaa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a81c1eaa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a81c1eaa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a81c1eaa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81c1eaa2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a81c1eaa2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a81c1eaa2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a81c1eaa2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a81c1eaa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a81c1eaa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a81c1eaa2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a81c1eaa2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81c1eaa2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a81c1eaa2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b068fa9e3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b068fa9e3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b068fa9e3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b068fa9e3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ead1497e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ead1497e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785b32662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785b32662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b068fa9e3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b068fa9e3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b068fa9e3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b068fa9e3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b068fa9e3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b068fa9e3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b068fa9e3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b068fa9e3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b068fa9e3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b068fa9e3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a81c1eaa2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a81c1eaa2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a81c1eaa2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a81c1eaa2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a81c1eaa2c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a81c1eaa2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a81c1eaa2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a81c1eaa2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ead1497e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ead1497e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a81c1eaa2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a81c1eaa2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a81c1eaa2c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a81c1eaa2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a81c1eaa2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a81c1eaa2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a81c1eaa2c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a81c1eaa2c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81c1eaa2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a81c1eaa2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a81c1eaa2c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a81c1eaa2c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a81c1eaa2c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a81c1eaa2c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a81c1eaa2c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a81c1eaa2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a81c1eaa2c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a81c1eaa2c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a81c1eaa2c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a81c1eaa2c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 Id="rId3" Type="http://schemas.openxmlformats.org/officeDocument/2006/relationships/image" Target="../media/image9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 Id="rId3" Type="http://schemas.openxmlformats.org/officeDocument/2006/relationships/image" Target="../media/image9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 Id="rId3" Type="http://schemas.openxmlformats.org/officeDocument/2006/relationships/image" Target="../media/image9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 Id="rId3" Type="http://schemas.openxmlformats.org/officeDocument/2006/relationships/image" Target="../media/image9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 Id="rId3" Type="http://schemas.openxmlformats.org/officeDocument/2006/relationships/image" Target="../media/image9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6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6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6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6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7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6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4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6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6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7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7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 Id="rId3" Type="http://schemas.openxmlformats.org/officeDocument/2006/relationships/image" Target="../media/image7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image" Target="../media/image7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7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 Id="rId3" Type="http://schemas.openxmlformats.org/officeDocument/2006/relationships/image" Target="../media/image8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image" Target="../media/image7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image" Target="../media/image7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image" Target="../media/image8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 Id="rId3" Type="http://schemas.openxmlformats.org/officeDocument/2006/relationships/image" Target="../media/image7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image" Target="../media/image7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image" Target="../media/image8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8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 Id="rId3" Type="http://schemas.openxmlformats.org/officeDocument/2006/relationships/image" Target="../media/image8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 Id="rId3" Type="http://schemas.openxmlformats.org/officeDocument/2006/relationships/image" Target="../media/image8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 Id="rId3" Type="http://schemas.openxmlformats.org/officeDocument/2006/relationships/image" Target="../media/image8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 Id="rId3" Type="http://schemas.openxmlformats.org/officeDocument/2006/relationships/image" Target="../media/image8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 Id="rId3"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613800"/>
            <a:ext cx="8222100" cy="213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El impacto de la pandemia Covid-19 en las rutinas educativas: Respuestas de las universidades nacionales</a:t>
            </a:r>
            <a:endParaRPr b="1" sz="3000"/>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Encuesta a Rectores y Autoridades de las Universidades Públicas Nacionales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adaptación y autorización de los procedimientos de la universidad para el dictado de clases virtuales constituyó un problema.</a:t>
            </a:r>
            <a:endParaRPr sz="1600"/>
          </a:p>
        </p:txBody>
      </p:sp>
      <p:pic>
        <p:nvPicPr>
          <p:cNvPr id="122" name="Google Shape;122;p22"/>
          <p:cNvPicPr preferRelativeResize="0"/>
          <p:nvPr/>
        </p:nvPicPr>
        <p:blipFill rotWithShape="1">
          <a:blip r:embed="rId3">
            <a:alphaModFix/>
          </a:blip>
          <a:srcRect b="0" l="0" r="0" t="0"/>
          <a:stretch/>
        </p:blipFill>
        <p:spPr>
          <a:xfrm>
            <a:off x="2381763" y="747975"/>
            <a:ext cx="4259557" cy="43291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87" name="Google Shape;687;p112"/>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Capacitación del personal administrativo en procedimientos de gestión remoto</a:t>
            </a:r>
            <a:endParaRPr b="1"/>
          </a:p>
        </p:txBody>
      </p:sp>
      <p:pic>
        <p:nvPicPr>
          <p:cNvPr id="688" name="Google Shape;688;p112"/>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1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94" name="Google Shape;694;p113"/>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Vinculación con otras universidades</a:t>
            </a:r>
            <a:endParaRPr b="1"/>
          </a:p>
        </p:txBody>
      </p:sp>
      <p:pic>
        <p:nvPicPr>
          <p:cNvPr id="695" name="Google Shape;695;p113"/>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701" name="Google Shape;701;p114"/>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Mantenimiento de los estándares de investigación y producción científica y tecnológica</a:t>
            </a:r>
            <a:endParaRPr b="1"/>
          </a:p>
        </p:txBody>
      </p:sp>
      <p:pic>
        <p:nvPicPr>
          <p:cNvPr id="702" name="Google Shape;702;p114"/>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708" name="Google Shape;708;p115"/>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Suspensión de actividades administrativas</a:t>
            </a:r>
            <a:endParaRPr b="1"/>
          </a:p>
        </p:txBody>
      </p:sp>
      <p:pic>
        <p:nvPicPr>
          <p:cNvPr id="709" name="Google Shape;709;p115"/>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715" name="Google Shape;715;p116"/>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Disponibilidad de recursos sanitarios</a:t>
            </a:r>
            <a:endParaRPr b="1"/>
          </a:p>
        </p:txBody>
      </p:sp>
      <p:pic>
        <p:nvPicPr>
          <p:cNvPr id="716" name="Google Shape;716;p116"/>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accesibilidad de los docentes a los recursos tecnológicos e informáticos necesarios para el dictado de clases virtuales constituyó un problema.</a:t>
            </a:r>
            <a:endParaRPr sz="1600"/>
          </a:p>
        </p:txBody>
      </p:sp>
      <p:pic>
        <p:nvPicPr>
          <p:cNvPr id="128" name="Google Shape;128;p23"/>
          <p:cNvPicPr preferRelativeResize="0"/>
          <p:nvPr/>
        </p:nvPicPr>
        <p:blipFill rotWithShape="1">
          <a:blip r:embed="rId3">
            <a:alphaModFix/>
          </a:blip>
          <a:srcRect b="0" l="0" r="0" t="0"/>
          <a:stretch/>
        </p:blipFill>
        <p:spPr>
          <a:xfrm>
            <a:off x="2381763" y="747975"/>
            <a:ext cx="4259557" cy="4329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capacitación del personal docente de la universidad para el dictado de clases virtuales constituyó un problema.</a:t>
            </a:r>
            <a:endParaRPr sz="1600"/>
          </a:p>
        </p:txBody>
      </p:sp>
      <p:pic>
        <p:nvPicPr>
          <p:cNvPr id="134" name="Google Shape;134;p24"/>
          <p:cNvPicPr preferRelativeResize="0"/>
          <p:nvPr/>
        </p:nvPicPr>
        <p:blipFill rotWithShape="1">
          <a:blip r:embed="rId3">
            <a:alphaModFix/>
          </a:blip>
          <a:srcRect b="1143" l="0" r="0" t="1143"/>
          <a:stretch/>
        </p:blipFill>
        <p:spPr>
          <a:xfrm>
            <a:off x="2194825" y="846400"/>
            <a:ext cx="4248968" cy="42196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disposición de los docentes de la universidad para dictar clases virtuales constituyó un problema.</a:t>
            </a:r>
            <a:endParaRPr sz="1600"/>
          </a:p>
        </p:txBody>
      </p:sp>
      <p:pic>
        <p:nvPicPr>
          <p:cNvPr id="140" name="Google Shape;140;p25"/>
          <p:cNvPicPr preferRelativeResize="0"/>
          <p:nvPr/>
        </p:nvPicPr>
        <p:blipFill rotWithShape="1">
          <a:blip r:embed="rId3">
            <a:alphaModFix/>
          </a:blip>
          <a:srcRect b="1143" l="0" r="0" t="1143"/>
          <a:stretch/>
        </p:blipFill>
        <p:spPr>
          <a:xfrm>
            <a:off x="2194825" y="846400"/>
            <a:ext cx="4248968" cy="42196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capacidad para estar en contacto regular con los alumnos de la universidad constituyó un problema.</a:t>
            </a:r>
            <a:endParaRPr sz="1700"/>
          </a:p>
        </p:txBody>
      </p:sp>
      <p:pic>
        <p:nvPicPr>
          <p:cNvPr id="146" name="Google Shape;146;p26"/>
          <p:cNvPicPr preferRelativeResize="0"/>
          <p:nvPr/>
        </p:nvPicPr>
        <p:blipFill rotWithShape="1">
          <a:blip r:embed="rId3">
            <a:alphaModFix/>
          </a:blip>
          <a:srcRect b="826" l="0" r="0" t="826"/>
          <a:stretch/>
        </p:blipFill>
        <p:spPr>
          <a:xfrm>
            <a:off x="2194825" y="846400"/>
            <a:ext cx="4248970" cy="4219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accesibilidad de los estudiantes a los recursos tecnológicos e informáticos necesarios para cursar clases virtuales constituyó un problema.</a:t>
            </a:r>
            <a:endParaRPr sz="1600"/>
          </a:p>
        </p:txBody>
      </p:sp>
      <p:pic>
        <p:nvPicPr>
          <p:cNvPr id="152" name="Google Shape;152;p27"/>
          <p:cNvPicPr preferRelativeResize="0"/>
          <p:nvPr/>
        </p:nvPicPr>
        <p:blipFill rotWithShape="1">
          <a:blip r:embed="rId3">
            <a:alphaModFix/>
          </a:blip>
          <a:srcRect b="826" l="0" r="0" t="826"/>
          <a:stretch/>
        </p:blipFill>
        <p:spPr>
          <a:xfrm>
            <a:off x="2194825" y="846400"/>
            <a:ext cx="4248970" cy="42196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brecha digital entre los estudiantes constituyó un problema.</a:t>
            </a:r>
            <a:endParaRPr sz="1600"/>
          </a:p>
        </p:txBody>
      </p:sp>
      <p:pic>
        <p:nvPicPr>
          <p:cNvPr id="158" name="Google Shape;158;p28"/>
          <p:cNvPicPr preferRelativeResize="0"/>
          <p:nvPr/>
        </p:nvPicPr>
        <p:blipFill rotWithShape="1">
          <a:blip r:embed="rId3">
            <a:alphaModFix/>
          </a:blip>
          <a:srcRect b="209" l="0" r="0" t="199"/>
          <a:stretch/>
        </p:blipFill>
        <p:spPr>
          <a:xfrm>
            <a:off x="2194825" y="846400"/>
            <a:ext cx="4248970" cy="42196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disposición de los estudiantes al dictado de clases virtuales constituyó un problema.</a:t>
            </a:r>
            <a:endParaRPr sz="1600"/>
          </a:p>
        </p:txBody>
      </p:sp>
      <p:pic>
        <p:nvPicPr>
          <p:cNvPr id="164" name="Google Shape;164;p29"/>
          <p:cNvPicPr preferRelativeResize="0"/>
          <p:nvPr/>
        </p:nvPicPr>
        <p:blipFill rotWithShape="1">
          <a:blip r:embed="rId3">
            <a:alphaModFix/>
          </a:blip>
          <a:srcRect b="1143" l="0" r="0" t="1143"/>
          <a:stretch/>
        </p:blipFill>
        <p:spPr>
          <a:xfrm>
            <a:off x="2194825" y="846400"/>
            <a:ext cx="4248968" cy="42196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condición de los estudiantes ingresantes de primer año constituyó un problema. </a:t>
            </a:r>
            <a:endParaRPr sz="1700"/>
          </a:p>
        </p:txBody>
      </p:sp>
      <p:pic>
        <p:nvPicPr>
          <p:cNvPr id="170" name="Google Shape;170;p30"/>
          <p:cNvPicPr preferRelativeResize="0"/>
          <p:nvPr/>
        </p:nvPicPr>
        <p:blipFill rotWithShape="1">
          <a:blip r:embed="rId3">
            <a:alphaModFix/>
          </a:blip>
          <a:srcRect b="209" l="0" r="0" t="199"/>
          <a:stretch/>
        </p:blipFill>
        <p:spPr>
          <a:xfrm>
            <a:off x="2194825" y="846400"/>
            <a:ext cx="4248970" cy="42196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evaluación de los estudiantes constituyó un problema.</a:t>
            </a:r>
            <a:endParaRPr sz="1600"/>
          </a:p>
        </p:txBody>
      </p:sp>
      <p:pic>
        <p:nvPicPr>
          <p:cNvPr id="176" name="Google Shape;176;p31"/>
          <p:cNvPicPr preferRelativeResize="0"/>
          <p:nvPr/>
        </p:nvPicPr>
        <p:blipFill rotWithShape="1">
          <a:blip r:embed="rId3">
            <a:alphaModFix/>
          </a:blip>
          <a:srcRect b="209" l="0" r="0" t="199"/>
          <a:stretch/>
        </p:blipFill>
        <p:spPr>
          <a:xfrm>
            <a:off x="2194825" y="846400"/>
            <a:ext cx="4248970" cy="42196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Ficha técnica</a:t>
            </a:r>
            <a:endParaRPr/>
          </a:p>
        </p:txBody>
      </p:sp>
      <p:sp>
        <p:nvSpPr>
          <p:cNvPr id="74" name="Google Shape;74;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Fechas de recolección: 09 de Septiembre al 30 de Noviembre de 2020</a:t>
            </a:r>
            <a:endParaRPr/>
          </a:p>
          <a:p>
            <a:pPr indent="-342900" lvl="0" marL="457200" rtl="0" algn="l">
              <a:spcBef>
                <a:spcPts val="0"/>
              </a:spcBef>
              <a:spcAft>
                <a:spcPts val="0"/>
              </a:spcAft>
              <a:buSzPts val="1800"/>
              <a:buChar char="●"/>
            </a:pPr>
            <a:r>
              <a:rPr lang="en"/>
              <a:t>Respuestas: 39* (66% de los rectores de universidades nacionales)</a:t>
            </a:r>
            <a:endParaRPr/>
          </a:p>
          <a:p>
            <a:pPr indent="-342900" lvl="0" marL="457200" rtl="0" algn="l">
              <a:spcBef>
                <a:spcPts val="0"/>
              </a:spcBef>
              <a:spcAft>
                <a:spcPts val="0"/>
              </a:spcAft>
              <a:buSzPts val="1800"/>
              <a:buChar char="●"/>
            </a:pPr>
            <a:r>
              <a:rPr lang="en"/>
              <a:t>Carga de datos en plataforma SIU-Kolla</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*Algunas entrevistas no fueron respondidas de forma completa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graduación de los estudiantes constituyó un problema.</a:t>
            </a:r>
            <a:endParaRPr sz="1700"/>
          </a:p>
        </p:txBody>
      </p:sp>
      <p:pic>
        <p:nvPicPr>
          <p:cNvPr id="182" name="Google Shape;182;p32"/>
          <p:cNvPicPr preferRelativeResize="0"/>
          <p:nvPr/>
        </p:nvPicPr>
        <p:blipFill rotWithShape="1">
          <a:blip r:embed="rId3">
            <a:alphaModFix/>
          </a:blip>
          <a:srcRect b="337" l="0" r="0" t="347"/>
          <a:stretch/>
        </p:blipFill>
        <p:spPr>
          <a:xfrm>
            <a:off x="2194825" y="846400"/>
            <a:ext cx="4248968" cy="421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Garantizar la continuidad de las actividades de investigación constituyó un problema.</a:t>
            </a:r>
            <a:endParaRPr sz="1600"/>
          </a:p>
        </p:txBody>
      </p:sp>
      <p:pic>
        <p:nvPicPr>
          <p:cNvPr id="188" name="Google Shape;188;p33"/>
          <p:cNvPicPr preferRelativeResize="0"/>
          <p:nvPr/>
        </p:nvPicPr>
        <p:blipFill rotWithShape="1">
          <a:blip r:embed="rId3">
            <a:alphaModFix/>
          </a:blip>
          <a:srcRect b="337" l="0" r="0" t="347"/>
          <a:stretch/>
        </p:blipFill>
        <p:spPr>
          <a:xfrm>
            <a:off x="2194825" y="846400"/>
            <a:ext cx="4248968" cy="4219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Tras el decreto presidencial que estableció el Aislamiento Social Preventivo y Obligatorio (ASPO), ¿qué decisión tomó su universidad respecto al personal no docente?</a:t>
            </a:r>
            <a:endParaRPr sz="1700"/>
          </a:p>
          <a:p>
            <a:pPr indent="0" lvl="0" marL="0" rtl="0" algn="l">
              <a:spcBef>
                <a:spcPts val="0"/>
              </a:spcBef>
              <a:spcAft>
                <a:spcPts val="0"/>
              </a:spcAft>
              <a:buNone/>
            </a:pPr>
            <a:r>
              <a:t/>
            </a:r>
            <a:endParaRPr sz="1700"/>
          </a:p>
        </p:txBody>
      </p:sp>
      <p:pic>
        <p:nvPicPr>
          <p:cNvPr id="194" name="Google Shape;194;p34"/>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¿Cuánto tiempo diría que le llevó a su universidad adaptar los procedimientos administrativos a la nueva modalidad de trabajo remoto?</a:t>
            </a:r>
            <a:endParaRPr sz="1700"/>
          </a:p>
          <a:p>
            <a:pPr indent="0" lvl="0" marL="0" rtl="0" algn="l">
              <a:spcBef>
                <a:spcPts val="0"/>
              </a:spcBef>
              <a:spcAft>
                <a:spcPts val="0"/>
              </a:spcAft>
              <a:buNone/>
            </a:pPr>
            <a:r>
              <a:t/>
            </a:r>
            <a:endParaRPr sz="1700"/>
          </a:p>
        </p:txBody>
      </p:sp>
      <p:pic>
        <p:nvPicPr>
          <p:cNvPr id="200" name="Google Shape;200;p35"/>
          <p:cNvPicPr preferRelativeResize="0"/>
          <p:nvPr/>
        </p:nvPicPr>
        <p:blipFill rotWithShape="1">
          <a:blip r:embed="rId3">
            <a:alphaModFix/>
          </a:blip>
          <a:srcRect b="0" l="1133" r="1143" t="0"/>
          <a:stretch/>
        </p:blipFill>
        <p:spPr>
          <a:xfrm>
            <a:off x="2510160" y="771450"/>
            <a:ext cx="4123680" cy="421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¿en qué medida cree que su universidad logró implementar un esquema de gestión de trabajo remoto?</a:t>
            </a:r>
            <a:endParaRPr/>
          </a:p>
        </p:txBody>
      </p:sp>
      <p:pic>
        <p:nvPicPr>
          <p:cNvPr id="206" name="Google Shape;206;p36"/>
          <p:cNvPicPr preferRelativeResize="0"/>
          <p:nvPr/>
        </p:nvPicPr>
        <p:blipFill rotWithShape="1">
          <a:blip r:embed="rId3">
            <a:alphaModFix/>
          </a:blip>
          <a:srcRect b="0" l="1133" r="1143" t="0"/>
          <a:stretch/>
        </p:blipFill>
        <p:spPr>
          <a:xfrm>
            <a:off x="2510160" y="771450"/>
            <a:ext cx="4123680" cy="4219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endParaRPr sz="1700"/>
          </a:p>
          <a:p>
            <a:pPr indent="0" lvl="0" marL="0" rtl="0" algn="just">
              <a:lnSpc>
                <a:spcPct val="115000"/>
              </a:lnSpc>
              <a:spcBef>
                <a:spcPts val="0"/>
              </a:spcBef>
              <a:spcAft>
                <a:spcPts val="0"/>
              </a:spcAft>
              <a:buNone/>
            </a:pPr>
            <a:r>
              <a:rPr lang="en" sz="1700"/>
              <a:t>Tras el decreto que estableció el ASPO, ¿cuánto tiempo le llevó a su universidad adaptar los procedimientos para el dictado de clases virtuales?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212" name="Google Shape;212;p37"/>
          <p:cNvPicPr preferRelativeResize="0"/>
          <p:nvPr/>
        </p:nvPicPr>
        <p:blipFill>
          <a:blip r:embed="rId3">
            <a:alphaModFix/>
          </a:blip>
          <a:stretch>
            <a:fillRect/>
          </a:stretch>
        </p:blipFill>
        <p:spPr>
          <a:xfrm>
            <a:off x="2510160" y="771450"/>
            <a:ext cx="4123680" cy="42196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En una escala de 1 a 7, donde 1 es NADA y 7 es MUCHO, ¿en qué medida pudo su universidad llevar a cabo las reformas necesarias para implementar el dictado de clases virtuales?</a:t>
            </a:r>
            <a:endParaRPr sz="1900"/>
          </a:p>
        </p:txBody>
      </p:sp>
      <p:pic>
        <p:nvPicPr>
          <p:cNvPr id="218" name="Google Shape;218;p38"/>
          <p:cNvPicPr preferRelativeResize="0"/>
          <p:nvPr/>
        </p:nvPicPr>
        <p:blipFill rotWithShape="1">
          <a:blip r:embed="rId3">
            <a:alphaModFix/>
          </a:blip>
          <a:srcRect b="0" l="1133" r="1143" t="0"/>
          <a:stretch/>
        </p:blipFill>
        <p:spPr>
          <a:xfrm>
            <a:off x="2510160" y="771450"/>
            <a:ext cx="4123680" cy="4219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endParaRPr sz="1700"/>
          </a:p>
          <a:p>
            <a:pPr indent="0" lvl="0" marL="0" rtl="0" algn="just">
              <a:lnSpc>
                <a:spcPct val="115000"/>
              </a:lnSpc>
              <a:spcBef>
                <a:spcPts val="0"/>
              </a:spcBef>
              <a:spcAft>
                <a:spcPts val="0"/>
              </a:spcAft>
              <a:buNone/>
            </a:pPr>
            <a:r>
              <a:rPr lang="en" sz="1700"/>
              <a:t> ¿Qué porcentaje aproximado de docentes de la universidad tuvieron problemas, por razones personales o de infraestructura digital, para dictar clases?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224" name="Google Shape;224;p39"/>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r>
              <a:rPr lang="en" sz="1300"/>
              <a:t>¿Qué porcentaje aproximado del total de materias que se dictan en su universidad pueden dictarse en modalidad virtual (debido a que no requieren el uso de laboratorios, talleres, trabajo de campo y/o relaciones con otras personas)? </a:t>
            </a:r>
            <a:endParaRPr sz="1300"/>
          </a:p>
          <a:p>
            <a:pPr indent="0" lvl="0" marL="0" rtl="0" algn="l">
              <a:spcBef>
                <a:spcPts val="0"/>
              </a:spcBef>
              <a:spcAft>
                <a:spcPts val="0"/>
              </a:spcAft>
              <a:buNone/>
            </a:pPr>
            <a:r>
              <a:t/>
            </a:r>
            <a:endParaRPr sz="1700"/>
          </a:p>
        </p:txBody>
      </p:sp>
      <p:pic>
        <p:nvPicPr>
          <p:cNvPr id="230" name="Google Shape;230;p40"/>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endParaRPr sz="1700"/>
          </a:p>
          <a:p>
            <a:pPr indent="0" lvl="0" marL="0" rtl="0" algn="just">
              <a:lnSpc>
                <a:spcPct val="115000"/>
              </a:lnSpc>
              <a:spcBef>
                <a:spcPts val="0"/>
              </a:spcBef>
              <a:spcAft>
                <a:spcPts val="0"/>
              </a:spcAft>
              <a:buNone/>
            </a:pPr>
            <a:r>
              <a:rPr lang="en" sz="1700"/>
              <a:t>¿Qué porcentaje aproximado del total de materias que pueden dictarse en modalidad virtual ha migrado su universidad al día de hoy?</a:t>
            </a:r>
            <a:endParaRPr sz="11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p>
          <a:p>
            <a:pPr indent="0" lvl="0" marL="0" rtl="0" algn="l">
              <a:spcBef>
                <a:spcPts val="0"/>
              </a:spcBef>
              <a:spcAft>
                <a:spcPts val="0"/>
              </a:spcAft>
              <a:buNone/>
            </a:pPr>
            <a:r>
              <a:t/>
            </a:r>
            <a:endParaRPr sz="1700"/>
          </a:p>
        </p:txBody>
      </p:sp>
      <p:pic>
        <p:nvPicPr>
          <p:cNvPr id="236" name="Google Shape;236;p41"/>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Universidades</a:t>
            </a:r>
            <a:endParaRPr sz="2600"/>
          </a:p>
        </p:txBody>
      </p:sp>
      <p:graphicFrame>
        <p:nvGraphicFramePr>
          <p:cNvPr id="80" name="Google Shape;80;p15"/>
          <p:cNvGraphicFramePr/>
          <p:nvPr/>
        </p:nvGraphicFramePr>
        <p:xfrm>
          <a:off x="892050" y="928675"/>
          <a:ext cx="3000000" cy="3000000"/>
        </p:xfrm>
        <a:graphic>
          <a:graphicData uri="http://schemas.openxmlformats.org/drawingml/2006/table">
            <a:tbl>
              <a:tblPr>
                <a:noFill/>
                <a:tableStyleId>{F3E776E4-A0AA-48D7-B0E8-823D87D6A974}</a:tableStyleId>
              </a:tblPr>
              <a:tblGrid>
                <a:gridCol w="3619500"/>
                <a:gridCol w="3619500"/>
              </a:tblGrid>
              <a:tr h="381000">
                <a:tc>
                  <a:txBody>
                    <a:bodyPr/>
                    <a:lstStyle/>
                    <a:p>
                      <a:pPr indent="0" lvl="0" marL="0" rtl="0" algn="l">
                        <a:spcBef>
                          <a:spcPts val="0"/>
                        </a:spcBef>
                        <a:spcAft>
                          <a:spcPts val="0"/>
                        </a:spcAft>
                        <a:buNone/>
                      </a:pPr>
                      <a:r>
                        <a:rPr lang="en"/>
                        <a:t>No hicieron la encuesta</a:t>
                      </a:r>
                      <a:endParaRPr/>
                    </a:p>
                  </a:txBody>
                  <a:tcPr marT="91425" marB="91425" marR="91425" marL="91425"/>
                </a:tc>
                <a:tc>
                  <a:txBody>
                    <a:bodyPr/>
                    <a:lstStyle/>
                    <a:p>
                      <a:pPr indent="0" lvl="0" marL="0" rtl="0" algn="l">
                        <a:spcBef>
                          <a:spcPts val="0"/>
                        </a:spcBef>
                        <a:spcAft>
                          <a:spcPts val="0"/>
                        </a:spcAft>
                        <a:buNone/>
                      </a:pPr>
                      <a:r>
                        <a:rPr lang="en"/>
                        <a:t>IUGNA, IUNMa, IUPA, IUSM, UADER, UBA, UNAB, UNaF ,UNC, UNCA, UNCAus, UNCOMA, UNGS, UNICEN, UNLAR, UNLC, UNM, UNMdP, UNNE, UNPAZ, UNR, UNSE, UNTDF, UNTREF, UNVIME, UNVM, UPC</a:t>
                      </a:r>
                      <a:endParaRPr/>
                    </a:p>
                  </a:txBody>
                  <a:tcPr marT="91425" marB="91425" marR="91425" marL="91425"/>
                </a:tc>
              </a:tr>
              <a:tr h="381000">
                <a:tc>
                  <a:txBody>
                    <a:bodyPr/>
                    <a:lstStyle/>
                    <a:p>
                      <a:pPr indent="0" lvl="0" marL="0" rtl="0" algn="l">
                        <a:spcBef>
                          <a:spcPts val="0"/>
                        </a:spcBef>
                        <a:spcAft>
                          <a:spcPts val="0"/>
                        </a:spcAft>
                        <a:buNone/>
                      </a:pPr>
                      <a:r>
                        <a:rPr lang="en"/>
                        <a:t>Incompleta</a:t>
                      </a:r>
                      <a:endParaRPr/>
                    </a:p>
                  </a:txBody>
                  <a:tcPr marT="91425" marB="91425" marR="91425" marL="91425"/>
                </a:tc>
                <a:tc>
                  <a:txBody>
                    <a:bodyPr/>
                    <a:lstStyle/>
                    <a:p>
                      <a:pPr indent="0" lvl="0" marL="0" rtl="0" algn="l">
                        <a:spcBef>
                          <a:spcPts val="0"/>
                        </a:spcBef>
                        <a:spcAft>
                          <a:spcPts val="0"/>
                        </a:spcAft>
                        <a:buNone/>
                      </a:pPr>
                      <a:r>
                        <a:rPr lang="en"/>
                        <a:t>UNAM, UNER, UNLZ, UNO, UNRaf, UNRC, UNS, UNSO</a:t>
                      </a:r>
                      <a:endParaRPr/>
                    </a:p>
                  </a:txBody>
                  <a:tcPr marT="91425" marB="91425" marR="91425" marL="91425"/>
                </a:tc>
              </a:tr>
              <a:tr h="381000">
                <a:tc>
                  <a:txBody>
                    <a:bodyPr/>
                    <a:lstStyle/>
                    <a:p>
                      <a:pPr indent="0" lvl="0" marL="0" rtl="0" algn="l">
                        <a:spcBef>
                          <a:spcPts val="0"/>
                        </a:spcBef>
                        <a:spcAft>
                          <a:spcPts val="0"/>
                        </a:spcAft>
                        <a:buNone/>
                      </a:pPr>
                      <a:r>
                        <a:rPr lang="en"/>
                        <a:t>Completa</a:t>
                      </a:r>
                      <a:endParaRPr/>
                    </a:p>
                  </a:txBody>
                  <a:tcPr marT="91425" marB="91425" marR="91425" marL="91425"/>
                </a:tc>
                <a:tc>
                  <a:txBody>
                    <a:bodyPr/>
                    <a:lstStyle/>
                    <a:p>
                      <a:pPr indent="0" lvl="0" marL="0" rtl="0" algn="l">
                        <a:spcBef>
                          <a:spcPts val="0"/>
                        </a:spcBef>
                        <a:spcAft>
                          <a:spcPts val="0"/>
                        </a:spcAft>
                        <a:buNone/>
                      </a:pPr>
                      <a:r>
                        <a:rPr lang="en"/>
                        <a:t>IUPFA, UNA, UNAJ, UNAU, UNCUYO, UNDAV, UNDEC, UNDEF, UNIPE, UNJU, UNL, UNLA, UNLaM, UNLP, UNLPAM, UNLU, UNNOBA, UNPA, UNPSJB, UNQ, UNRN, UNSA, UNSADA, UNSAM, UNSJ, UNSL, UNT, UPE, UPSO, UTN</a:t>
                      </a:r>
                      <a:endParaRPr/>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endParaRPr sz="1700"/>
          </a:p>
          <a:p>
            <a:pPr indent="0" lvl="0" marL="0" rtl="0" algn="just">
              <a:lnSpc>
                <a:spcPct val="115000"/>
              </a:lnSpc>
              <a:spcBef>
                <a:spcPts val="0"/>
              </a:spcBef>
              <a:spcAft>
                <a:spcPts val="0"/>
              </a:spcAft>
              <a:buNone/>
            </a:pPr>
            <a:r>
              <a:rPr lang="en" sz="1400"/>
              <a:t>Algunas carreras enfrentan dificultades para migrar sus clases al formato virtual, sea porque sus materias requieren el uso de laboratorios y talleres, o porque realizan prácticas, trabajo de campo o establecen relaciones con otras personas. ¿Qué decisión ha tomado su universidad en estos casos?</a:t>
            </a:r>
            <a:endParaRPr sz="8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p>
          <a:p>
            <a:pPr indent="0" lvl="0" marL="0" rtl="0" algn="l">
              <a:spcBef>
                <a:spcPts val="0"/>
              </a:spcBef>
              <a:spcAft>
                <a:spcPts val="0"/>
              </a:spcAft>
              <a:buNone/>
            </a:pPr>
            <a:r>
              <a:t/>
            </a:r>
            <a:endParaRPr sz="1700"/>
          </a:p>
        </p:txBody>
      </p:sp>
      <p:pic>
        <p:nvPicPr>
          <p:cNvPr id="242" name="Google Shape;242;p42"/>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Recursos</a:t>
            </a:r>
            <a:endParaRPr b="1"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98250" y="16350"/>
            <a:ext cx="89757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¿Cómo calificaría la disponibilidad de recursos tecnológicos, informáticos y digitales en su universidad antes de que se desatara la pandemia Covid-19, a comienzos de este año lectivo?</a:t>
            </a:r>
            <a:endParaRPr sz="1600"/>
          </a:p>
        </p:txBody>
      </p:sp>
      <p:pic>
        <p:nvPicPr>
          <p:cNvPr id="253" name="Google Shape;253;p44"/>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Antes de la pandemia, ¿tenía su universidad un sistema virtual propio para la gestión administrativa?</a:t>
            </a:r>
            <a:endParaRPr sz="1700"/>
          </a:p>
        </p:txBody>
      </p:sp>
      <p:pic>
        <p:nvPicPr>
          <p:cNvPr id="259" name="Google Shape;259;p45"/>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Antes de la pandemia, ¿tenía su universidad un sistema (o campus) virtual propio para estudiantes y docentes?</a:t>
            </a:r>
            <a:endParaRPr sz="1700"/>
          </a:p>
        </p:txBody>
      </p:sp>
      <p:pic>
        <p:nvPicPr>
          <p:cNvPr id="265" name="Google Shape;265;p46"/>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 sistema (campus) virtual propio de la universidad era:</a:t>
            </a:r>
            <a:endParaRPr/>
          </a:p>
        </p:txBody>
      </p:sp>
      <p:pic>
        <p:nvPicPr>
          <p:cNvPr id="271" name="Google Shape;271;p47"/>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277" name="Google Shape;277;p48"/>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Computadoras</a:t>
            </a:r>
            <a:endParaRPr b="1">
              <a:latin typeface="Roboto"/>
              <a:ea typeface="Roboto"/>
              <a:cs typeface="Roboto"/>
              <a:sym typeface="Roboto"/>
            </a:endParaRPr>
          </a:p>
        </p:txBody>
      </p:sp>
      <p:pic>
        <p:nvPicPr>
          <p:cNvPr id="278" name="Google Shape;278;p48"/>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284" name="Google Shape;284;p49"/>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Conectividad a internet y </a:t>
            </a:r>
            <a:r>
              <a:rPr b="1" lang="en">
                <a:latin typeface="Roboto"/>
                <a:ea typeface="Roboto"/>
                <a:cs typeface="Roboto"/>
                <a:sym typeface="Roboto"/>
              </a:rPr>
              <a:t>telefonía</a:t>
            </a:r>
            <a:endParaRPr b="1">
              <a:latin typeface="Roboto"/>
              <a:ea typeface="Roboto"/>
              <a:cs typeface="Roboto"/>
              <a:sym typeface="Roboto"/>
            </a:endParaRPr>
          </a:p>
        </p:txBody>
      </p:sp>
      <p:pic>
        <p:nvPicPr>
          <p:cNvPr id="285" name="Google Shape;285;p49"/>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291" name="Google Shape;291;p50"/>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Plataformas virtuales propias de gestión administrativa</a:t>
            </a:r>
            <a:endParaRPr b="1">
              <a:latin typeface="Roboto"/>
              <a:ea typeface="Roboto"/>
              <a:cs typeface="Roboto"/>
              <a:sym typeface="Roboto"/>
            </a:endParaRPr>
          </a:p>
        </p:txBody>
      </p:sp>
      <p:pic>
        <p:nvPicPr>
          <p:cNvPr id="292" name="Google Shape;292;p50"/>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298" name="Google Shape;298;p51"/>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Plataformas virtuales propias de enseñanza para docentes y alumnos</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299" name="Google Shape;299;p51"/>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Administración y gestión</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305" name="Google Shape;305;p52"/>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Personal capacitado para la gestión de los recursos tecnológicos e informáticos</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06" name="Google Shape;306;p52"/>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312" name="Google Shape;312;p53"/>
          <p:cNvSpPr txBox="1"/>
          <p:nvPr/>
        </p:nvSpPr>
        <p:spPr>
          <a:xfrm>
            <a:off x="98250" y="1006125"/>
            <a:ext cx="2328900" cy="1467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Software de acceso remoto (biblioteca virtual, bases de datos, escritorio remoto, nubes) </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13" name="Google Shape;313;p53"/>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319" name="Google Shape;319;p54"/>
          <p:cNvSpPr txBox="1"/>
          <p:nvPr/>
        </p:nvSpPr>
        <p:spPr>
          <a:xfrm>
            <a:off x="150450" y="1015525"/>
            <a:ext cx="22380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Licencias de software para videoconferencias (Zoom, Google Meets, Microsoft Teams, etc.)</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20" name="Google Shape;320;p54"/>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t>
            </a:r>
            <a:r>
              <a:rPr lang="en" sz="1700"/>
              <a:t>n una escala de 1 a 7, donde 1 es NADA y 7 es MUCHO, ¿cuál era la disponibilidad de los siguientes recursos en su universidad antes de que se desatara la pandemia Covid-19 ? </a:t>
            </a:r>
            <a:endParaRPr sz="1700"/>
          </a:p>
        </p:txBody>
      </p:sp>
      <p:sp>
        <p:nvSpPr>
          <p:cNvPr id="326" name="Google Shape;326;p55"/>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300">
                <a:latin typeface="Roboto"/>
                <a:ea typeface="Roboto"/>
                <a:cs typeface="Roboto"/>
                <a:sym typeface="Roboto"/>
              </a:rPr>
              <a:t>Licencias de software para el trabajo de oficina de docentes, no docentes y estudiantes (Microsoft Office, Libre Office, Open Office, WPS Office Free, Calligra Office, etc.)</a:t>
            </a:r>
            <a:endParaRPr b="1" sz="1300">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27" name="Google Shape;327;p55"/>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33" name="Google Shape;333;p56"/>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Compra de tecnología física (hardware)</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34" name="Google Shape;334;p56"/>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40" name="Google Shape;340;p57"/>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Compra de licencias (software)</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41" name="Google Shape;341;p57"/>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47" name="Google Shape;347;p58"/>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Diseño de plataformas propias de gestión y enseñanza</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48" name="Google Shape;348;p58"/>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54" name="Google Shape;354;p59"/>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Mejoramiento de los servicios de internet y telefonía </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55" name="Google Shape;355;p59"/>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61" name="Google Shape;361;p60"/>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Capacitación del personal no-docente de la universidad</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62" name="Google Shape;362;p60"/>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68" name="Google Shape;368;p61"/>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Capacitación del personal docente de la universidad </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69" name="Google Shape;369;p61"/>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¿Cuán satisfecho diría que está, en general, con las acciones desarrolladas por su universidad en respuesta a las condiciones impuestas por la pandemia Covid-19?</a:t>
            </a:r>
            <a:endParaRPr/>
          </a:p>
        </p:txBody>
      </p:sp>
      <p:pic>
        <p:nvPicPr>
          <p:cNvPr id="91" name="Google Shape;91;p17"/>
          <p:cNvPicPr preferRelativeResize="0"/>
          <p:nvPr/>
        </p:nvPicPr>
        <p:blipFill>
          <a:blip r:embed="rId3">
            <a:alphaModFix/>
          </a:blip>
          <a:stretch>
            <a:fillRect/>
          </a:stretch>
        </p:blipFill>
        <p:spPr>
          <a:xfrm>
            <a:off x="2194825" y="846400"/>
            <a:ext cx="4248968" cy="421965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75" name="Google Shape;375;p62"/>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Capacitación para los estudiantes de la universidad</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76" name="Google Shape;376;p62"/>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82" name="Google Shape;382;p63"/>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Readecuación de infraestructura y espacios físicos</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83" name="Google Shape;383;p63"/>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En una escala de 1 a 7, donde 1  es NADA y 7 es MUCHO, ¿cuántos recursos (económicos y/o humanos) fueron destinados en su universidad a las siguientes áreas en el nuevo contexto de la pandemia Covid-19?</a:t>
            </a:r>
            <a:endParaRPr sz="1500"/>
          </a:p>
        </p:txBody>
      </p:sp>
      <p:sp>
        <p:nvSpPr>
          <p:cNvPr id="389" name="Google Shape;389;p64"/>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latin typeface="Roboto"/>
                <a:ea typeface="Roboto"/>
                <a:cs typeface="Roboto"/>
                <a:sym typeface="Roboto"/>
              </a:rPr>
              <a:t>Construcción de nueva infraestructura y espacios físicos.</a:t>
            </a:r>
            <a:endParaRPr b="1">
              <a:latin typeface="Roboto"/>
              <a:ea typeface="Roboto"/>
              <a:cs typeface="Roboto"/>
              <a:sym typeface="Roboto"/>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b="1" sz="1100">
              <a:latin typeface="Calibri"/>
              <a:ea typeface="Calibri"/>
              <a:cs typeface="Calibri"/>
              <a:sym typeface="Calibri"/>
            </a:endParaRPr>
          </a:p>
          <a:p>
            <a:pPr indent="0" lvl="0" marL="0" rtl="0" algn="just">
              <a:lnSpc>
                <a:spcPct val="115000"/>
              </a:lnSpc>
              <a:spcBef>
                <a:spcPts val="0"/>
              </a:spcBef>
              <a:spcAft>
                <a:spcPts val="0"/>
              </a:spcAft>
              <a:buNone/>
            </a:pPr>
            <a:r>
              <a:t/>
            </a:r>
            <a:endParaRPr sz="1100">
              <a:latin typeface="Calibri"/>
              <a:ea typeface="Calibri"/>
              <a:cs typeface="Calibri"/>
              <a:sym typeface="Calibri"/>
            </a:endParaRPr>
          </a:p>
        </p:txBody>
      </p:sp>
      <p:pic>
        <p:nvPicPr>
          <p:cNvPr id="390" name="Google Shape;390;p64"/>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¿Cómo calificaría la disponibilidad actual de recursos tecnológicos, informáticos y digitales en su universidad?</a:t>
            </a:r>
            <a:endParaRPr sz="1500"/>
          </a:p>
        </p:txBody>
      </p:sp>
      <p:pic>
        <p:nvPicPr>
          <p:cNvPr id="396" name="Google Shape;396;p65"/>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6"/>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Alumnos</a:t>
            </a:r>
            <a:endParaRPr b="1" sz="3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Por las características de su universidad, ¿debieron implementar acciones para subvencionar o trasladar alumnos a sus lugares de origen?</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07" name="Google Shape;407;p67"/>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 </a:t>
            </a:r>
            <a:r>
              <a:rPr lang="en" sz="1700"/>
              <a:t>Su universidad, ¿implementó medidas especiales y/o dispositivos de acompañamiento para los alumnos ingresantes de primer año?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13" name="Google Shape;413;p68"/>
          <p:cNvPicPr preferRelativeResize="0"/>
          <p:nvPr/>
        </p:nvPicPr>
        <p:blipFill>
          <a:blip r:embed="rId3">
            <a:alphaModFix/>
          </a:blip>
          <a:stretch>
            <a:fillRect/>
          </a:stretch>
        </p:blipFill>
        <p:spPr>
          <a:xfrm>
            <a:off x="2510160" y="771450"/>
            <a:ext cx="4123680" cy="421964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400"/>
              <a:t>¿Qué porcentaje aproximado de “permanencia” se registró en su universidad en el año 2019? Es decir, ¿qué porcentaje de alumnos terminaron de cursar las materias en las que se inscribieron el año pasado?</a:t>
            </a:r>
            <a:endParaRPr sz="14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19" name="Google Shape;419;p69"/>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Y entre los alumnos ingresantes de primer año, ¿qué porcentaje aproximado de “permanencia” se registró en su universidad en el año 2019? </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25" name="Google Shape;425;p70"/>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¿Qué porcentaje aproximado de permanencia cree usted que se registró durante 2020 en su universidad?</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31" name="Google Shape;431;p71"/>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adaptación de los procesos administrativos de la universidad a la nueva modalidad de trabajo remoto constituyó un problema. ¿Hasta qué punto está de acuerdo?</a:t>
            </a:r>
            <a:endParaRPr sz="1600"/>
          </a:p>
        </p:txBody>
      </p:sp>
      <p:pic>
        <p:nvPicPr>
          <p:cNvPr id="97" name="Google Shape;97;p18"/>
          <p:cNvPicPr preferRelativeResize="0"/>
          <p:nvPr/>
        </p:nvPicPr>
        <p:blipFill>
          <a:blip r:embed="rId3">
            <a:alphaModFix/>
          </a:blip>
          <a:stretch>
            <a:fillRect/>
          </a:stretch>
        </p:blipFill>
        <p:spPr>
          <a:xfrm>
            <a:off x="2421038" y="803125"/>
            <a:ext cx="4301924" cy="428964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rPr lang="en" sz="1700"/>
              <a:t>Y entre los ingresantes de primer año, ¿qué porcentaje aproximado de permanencia cree usted que se registró en 2020 en su universidad?</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37" name="Google Shape;437;p72"/>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a:t>En su universidad, ¿se han tomado exámenes en las materias dictadas durante 2020?</a:t>
            </a:r>
            <a:endParaRPr/>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43" name="Google Shape;443;p73"/>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La reglamentación vigente en su universidad previo a la pandemia Convid-19, ¿admitía el formato no presencial para la aprobación (vía promoción o examen final) de una materia?</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49" name="Google Shape;449;p74"/>
          <p:cNvPicPr preferRelativeResize="0"/>
          <p:nvPr/>
        </p:nvPicPr>
        <p:blipFill>
          <a:blip r:embed="rId3">
            <a:alphaModFix/>
          </a:blip>
          <a:stretch>
            <a:fillRect/>
          </a:stretch>
        </p:blipFill>
        <p:spPr>
          <a:xfrm>
            <a:off x="2510160" y="771450"/>
            <a:ext cx="4123680" cy="421964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 ¿En su universidad, ha sido necesario implementar protocolos para permitir la aprobación no presencial de materias?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55" name="Google Shape;455;p75"/>
          <p:cNvPicPr preferRelativeResize="0"/>
          <p:nvPr/>
        </p:nvPicPr>
        <p:blipFill>
          <a:blip r:embed="rId3">
            <a:alphaModFix/>
          </a:blip>
          <a:stretch>
            <a:fillRect/>
          </a:stretch>
        </p:blipFill>
        <p:spPr>
          <a:xfrm>
            <a:off x="2510160" y="771450"/>
            <a:ext cx="4123680" cy="421964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De acuerdo con estos protocolos ….</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61" name="Google Shape;461;p76"/>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Su universidad, ¿utilizó criterios especiales para la evaluación y promoción de materias de los alumnos ingresantes de primer año?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67" name="Google Shape;467;p77"/>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su universidad, ¿se dicta alguna carrera vinculada al área de la Salud?</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73" name="Google Shape;473;p78"/>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Su universidad, ¿tomó alguna decisión particular respecto a los estudiantes de las carreras vinculadas a la Salud que debían graduarse en 2020?</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79" name="Google Shape;479;p79"/>
          <p:cNvPicPr preferRelativeResize="0"/>
          <p:nvPr/>
        </p:nvPicPr>
        <p:blipFill>
          <a:blip r:embed="rId3">
            <a:alphaModFix/>
          </a:blip>
          <a:stretch>
            <a:fillRect/>
          </a:stretch>
        </p:blipFill>
        <p:spPr>
          <a:xfrm>
            <a:off x="2510160" y="771450"/>
            <a:ext cx="4123680" cy="421964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Ahora, hablando de las otras carreras que se dictan en su universidad, ¿se implementó algún cambio en el sistema de evaluación de los estudiantes próximos a graduarse?</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85" name="Google Shape;485;p80"/>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1"/>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Investigación</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accesibilidad del personal administrativo de la universidad a los recursos tecnológicos e informáticos necesarios para realizar trabajo remoto constituyó un problema.</a:t>
            </a:r>
            <a:endParaRPr sz="1600"/>
          </a:p>
        </p:txBody>
      </p:sp>
      <p:pic>
        <p:nvPicPr>
          <p:cNvPr id="103" name="Google Shape;103;p19"/>
          <p:cNvPicPr preferRelativeResize="0"/>
          <p:nvPr/>
        </p:nvPicPr>
        <p:blipFill>
          <a:blip r:embed="rId3">
            <a:alphaModFix/>
          </a:blip>
          <a:stretch>
            <a:fillRect/>
          </a:stretch>
        </p:blipFill>
        <p:spPr>
          <a:xfrm>
            <a:off x="2421038" y="803125"/>
            <a:ext cx="4301924" cy="4289649"/>
          </a:xfrm>
          <a:prstGeom prst="rect">
            <a:avLst/>
          </a:prstGeom>
          <a:noFill/>
          <a:ln>
            <a:noFill/>
          </a:ln>
        </p:spPr>
      </p:pic>
      <p:pic>
        <p:nvPicPr>
          <p:cNvPr id="104" name="Google Shape;104;p19"/>
          <p:cNvPicPr preferRelativeResize="0"/>
          <p:nvPr/>
        </p:nvPicPr>
        <p:blipFill>
          <a:blip r:embed="rId4">
            <a:alphaModFix/>
          </a:blip>
          <a:stretch>
            <a:fillRect/>
          </a:stretch>
        </p:blipFill>
        <p:spPr>
          <a:xfrm>
            <a:off x="2421038" y="803125"/>
            <a:ext cx="4301903" cy="4289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¿Cuán relevante, por dedicación de recursos económicos y humanos, diría usted que son las actividades de investigación en su universidad?</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496" name="Google Shape;496;p82"/>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vieron afectadas las actividades de investigación que se desarrollan en su universidad?</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02" name="Google Shape;502;p83"/>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vieron afectadas las convocatorias lanzadas por su universidad para nuevos proyectos de investigación?</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08" name="Google Shape;508;p84"/>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vio afectado el sistema de evaluación de las investigaciones en curso?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14" name="Google Shape;514;p85"/>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vio afectado el esquemas de pagos y financiamiento de las investigaciones en curso?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20" name="Google Shape;520;p86"/>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vio afectado el trabajo de los becarios de posgrado?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26" name="Google Shape;526;p87"/>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vio afectado el trabajo de los becarios de grado?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32" name="Google Shape;532;p88"/>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¿En qué medida se vio afectada la divulgación y comunicación de los resultados de las investigaciones?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38" name="Google Shape;538;p89"/>
          <p:cNvPicPr preferRelativeResize="0"/>
          <p:nvPr/>
        </p:nvPicPr>
        <p:blipFill rotWithShape="1">
          <a:blip r:embed="rId3">
            <a:alphaModFix/>
          </a:blip>
          <a:srcRect b="0" l="855" r="864" t="0"/>
          <a:stretch/>
        </p:blipFill>
        <p:spPr>
          <a:xfrm>
            <a:off x="2498369" y="771450"/>
            <a:ext cx="4147260" cy="42196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9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400"/>
              <a:t>Antes de la emergencia de la pandemia Covid-19 a inicios de este año, ¿se realizaban en su universidad investigaciones científicas relacionadas de alguna manera con este tipo de enfermedades?</a:t>
            </a:r>
            <a:endParaRPr sz="14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44" name="Google Shape;544;p90"/>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9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¿Luego de que surgiera la pandemia a comienzos de este año, su universidad comenzó a realizar investigaciones científicas en temas relacionados con el Covid-19?</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50" name="Google Shape;550;p91"/>
          <p:cNvPicPr preferRelativeResize="0"/>
          <p:nvPr/>
        </p:nvPicPr>
        <p:blipFill>
          <a:blip r:embed="rId3">
            <a:alphaModFix/>
          </a:blip>
          <a:stretch>
            <a:fillRect/>
          </a:stretch>
        </p:blipFill>
        <p:spPr>
          <a:xfrm>
            <a:off x="2510892" y="771450"/>
            <a:ext cx="4122216" cy="421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capacitación del personal administrativo de la universidad a la modalidad de trabajo remoto constituyó un problema.</a:t>
            </a:r>
            <a:endParaRPr sz="1600"/>
          </a:p>
        </p:txBody>
      </p:sp>
      <p:pic>
        <p:nvPicPr>
          <p:cNvPr id="110" name="Google Shape;110;p20"/>
          <p:cNvPicPr preferRelativeResize="0"/>
          <p:nvPr/>
        </p:nvPicPr>
        <p:blipFill>
          <a:blip r:embed="rId3">
            <a:alphaModFix/>
          </a:blip>
          <a:stretch>
            <a:fillRect/>
          </a:stretch>
        </p:blipFill>
        <p:spPr>
          <a:xfrm>
            <a:off x="2360588" y="744800"/>
            <a:ext cx="4301901" cy="43437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92"/>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Relación con el sistema de salud</a:t>
            </a:r>
            <a:endParaRPr b="1" sz="30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9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¿Estableció la universidad algún vínculo regular o estable con el sistema de salud a causa de la aparición del Covid-19 a inicios de este año?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61" name="Google Shape;561;p93"/>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¿Se establecieron vínculos en relación a la colaboración de docentes e investigadores?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67" name="Google Shape;567;p94"/>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9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¿Se establecieron vínculos en relación a la colaboración en infraestructura, aportando instalaciones y/o equipamiento?</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73" name="Google Shape;573;p95"/>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¿Se establecieron vínculos en relación a la fabricación de insumos para la pandemia?</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79" name="Google Shape;579;p96"/>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9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sz="1700"/>
              <a:t> ¿Se establecieron vínculos en relación a la prestación de servicios sanitarios?</a:t>
            </a:r>
            <a:endParaRPr sz="1700"/>
          </a:p>
          <a:p>
            <a:pPr indent="0" lvl="0" marL="0" rtl="0" algn="just">
              <a:lnSpc>
                <a:spcPct val="115000"/>
              </a:lnSpc>
              <a:spcBef>
                <a:spcPts val="0"/>
              </a:spcBef>
              <a:spcAft>
                <a:spcPts val="0"/>
              </a:spcAft>
              <a:buNone/>
            </a:pPr>
            <a:r>
              <a:t/>
            </a:r>
            <a:endParaRPr sz="1700"/>
          </a:p>
          <a:p>
            <a:pPr indent="0" lvl="0" marL="0" rtl="0" algn="l">
              <a:spcBef>
                <a:spcPts val="0"/>
              </a:spcBef>
              <a:spcAft>
                <a:spcPts val="0"/>
              </a:spcAft>
              <a:buNone/>
            </a:pPr>
            <a:r>
              <a:t/>
            </a:r>
            <a:endParaRPr sz="1700"/>
          </a:p>
        </p:txBody>
      </p:sp>
      <p:pic>
        <p:nvPicPr>
          <p:cNvPr id="585" name="Google Shape;585;p97"/>
          <p:cNvPicPr preferRelativeResize="0"/>
          <p:nvPr/>
        </p:nvPicPr>
        <p:blipFill>
          <a:blip r:embed="rId3">
            <a:alphaModFix/>
          </a:blip>
          <a:stretch>
            <a:fillRect/>
          </a:stretch>
        </p:blipFill>
        <p:spPr>
          <a:xfrm>
            <a:off x="2498369" y="771450"/>
            <a:ext cx="4147261" cy="42196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98"/>
          <p:cNvSpPr txBox="1"/>
          <p:nvPr>
            <p:ph type="ctrTitle"/>
          </p:nvPr>
        </p:nvSpPr>
        <p:spPr>
          <a:xfrm>
            <a:off x="340900" y="2100400"/>
            <a:ext cx="8222100" cy="7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Desafios</a:t>
            </a:r>
            <a:endParaRPr b="1" sz="30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596" name="Google Shape;596;p99"/>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Inicio de ciclo lectivo 2021</a:t>
            </a:r>
            <a:endParaRPr b="1"/>
          </a:p>
        </p:txBody>
      </p:sp>
      <p:pic>
        <p:nvPicPr>
          <p:cNvPr id="597" name="Google Shape;597;p99"/>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0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03" name="Google Shape;603;p100"/>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Estabilidad presupuestaria y financiera de la universidad</a:t>
            </a:r>
            <a:endParaRPr b="1"/>
          </a:p>
        </p:txBody>
      </p:sp>
      <p:pic>
        <p:nvPicPr>
          <p:cNvPr id="604" name="Google Shape;604;p100"/>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0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10" name="Google Shape;610;p101"/>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Planeamiento operativo de la universidad</a:t>
            </a:r>
            <a:endParaRPr b="1"/>
          </a:p>
        </p:txBody>
      </p:sp>
      <p:pic>
        <p:nvPicPr>
          <p:cNvPr id="611" name="Google Shape;611;p101"/>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La disposición del personal administrativo de la universidad a la modalidad de trabajo remoto constituyó un problema.</a:t>
            </a:r>
            <a:endParaRPr sz="1600"/>
          </a:p>
        </p:txBody>
      </p:sp>
      <p:pic>
        <p:nvPicPr>
          <p:cNvPr id="116" name="Google Shape;116;p21"/>
          <p:cNvPicPr preferRelativeResize="0"/>
          <p:nvPr/>
        </p:nvPicPr>
        <p:blipFill>
          <a:blip r:embed="rId3">
            <a:alphaModFix/>
          </a:blip>
          <a:stretch>
            <a:fillRect/>
          </a:stretch>
        </p:blipFill>
        <p:spPr>
          <a:xfrm>
            <a:off x="2381763" y="747975"/>
            <a:ext cx="4259557" cy="43291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0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17" name="Google Shape;617;p102"/>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Deserción de estudiantes inscriptos</a:t>
            </a:r>
            <a:endParaRPr b="1"/>
          </a:p>
        </p:txBody>
      </p:sp>
      <p:pic>
        <p:nvPicPr>
          <p:cNvPr id="618" name="Google Shape;618;p102"/>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0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24" name="Google Shape;624;p103"/>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Caída en el ingreso de nuevos estudiantes</a:t>
            </a:r>
            <a:endParaRPr b="1"/>
          </a:p>
        </p:txBody>
      </p:sp>
      <p:pic>
        <p:nvPicPr>
          <p:cNvPr id="625" name="Google Shape;625;p103"/>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31" name="Google Shape;631;p104"/>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Dificultades en la graduación de estudiante</a:t>
            </a:r>
            <a:r>
              <a:rPr b="1" lang="en"/>
              <a:t>s</a:t>
            </a:r>
            <a:endParaRPr b="1"/>
          </a:p>
        </p:txBody>
      </p:sp>
      <p:pic>
        <p:nvPicPr>
          <p:cNvPr id="632" name="Google Shape;632;p104"/>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0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38" name="Google Shape;638;p105"/>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Accesibilidad de los estudiantes a equipamiento informático y plataformas online</a:t>
            </a:r>
            <a:endParaRPr b="1"/>
          </a:p>
        </p:txBody>
      </p:sp>
      <p:pic>
        <p:nvPicPr>
          <p:cNvPr id="639" name="Google Shape;639;p105"/>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45" name="Google Shape;645;p106"/>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Provisión de servicios (becas, tutorías, talleres, programas) a los estudiantes</a:t>
            </a:r>
            <a:endParaRPr b="1"/>
          </a:p>
        </p:txBody>
      </p:sp>
      <p:pic>
        <p:nvPicPr>
          <p:cNvPr id="646" name="Google Shape;646;p106"/>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52" name="Google Shape;652;p107"/>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Ampliación de la oferta universitaria</a:t>
            </a:r>
            <a:endParaRPr b="1"/>
          </a:p>
        </p:txBody>
      </p:sp>
      <p:pic>
        <p:nvPicPr>
          <p:cNvPr id="653" name="Google Shape;653;p107"/>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0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59" name="Google Shape;659;p108"/>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Incorporación y actualización de nuevas tecnologías de enseñanza</a:t>
            </a:r>
            <a:endParaRPr b="1"/>
          </a:p>
        </p:txBody>
      </p:sp>
      <p:pic>
        <p:nvPicPr>
          <p:cNvPr id="660" name="Google Shape;660;p108"/>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66" name="Google Shape;666;p109"/>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 Incorporación y actualización de nuevas tecnologías de gestión</a:t>
            </a:r>
            <a:endParaRPr b="1"/>
          </a:p>
        </p:txBody>
      </p:sp>
      <p:pic>
        <p:nvPicPr>
          <p:cNvPr id="667" name="Google Shape;667;p109"/>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1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73" name="Google Shape;673;p110"/>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Capacitación de los docentes en nuevas tecnologías educativas y modalidades de enseñanza</a:t>
            </a:r>
            <a:endParaRPr b="1"/>
          </a:p>
        </p:txBody>
      </p:sp>
      <p:pic>
        <p:nvPicPr>
          <p:cNvPr id="674" name="Google Shape;674;p110"/>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1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 una escala de 1 a 7, donde 1 es NADA y 7 es MUCHO, ¿cuán preocupado está por las siguientes cuestiones de mediano plazo potencialmente asociadas al Covid-19?</a:t>
            </a:r>
            <a:endParaRPr sz="1700"/>
          </a:p>
        </p:txBody>
      </p:sp>
      <p:sp>
        <p:nvSpPr>
          <p:cNvPr id="680" name="Google Shape;680;p111"/>
          <p:cNvSpPr txBox="1"/>
          <p:nvPr/>
        </p:nvSpPr>
        <p:spPr>
          <a:xfrm>
            <a:off x="366725" y="1015525"/>
            <a:ext cx="20217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Mantenimiento del estándar educativo</a:t>
            </a:r>
            <a:endParaRPr b="1"/>
          </a:p>
        </p:txBody>
      </p:sp>
      <p:pic>
        <p:nvPicPr>
          <p:cNvPr id="681" name="Google Shape;681;p111"/>
          <p:cNvPicPr preferRelativeResize="0"/>
          <p:nvPr/>
        </p:nvPicPr>
        <p:blipFill>
          <a:blip r:embed="rId3">
            <a:alphaModFix/>
          </a:blip>
          <a:stretch>
            <a:fillRect/>
          </a:stretch>
        </p:blipFill>
        <p:spPr>
          <a:xfrm>
            <a:off x="2540825" y="771450"/>
            <a:ext cx="4320195" cy="42196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